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Josefin Sans Bold" pitchFamily="2" charset="0"/>
      <p:regular r:id="rId39"/>
      <p:boldItalic r:id="rId40"/>
    </p:embeddedFont>
    <p:embeddedFont>
      <p:font typeface="Josefin Sans Regular" panose="020B0604020202020204" charset="0"/>
      <p:regular r:id="rId41"/>
    </p:embeddedFont>
    <p:embeddedFont>
      <p:font typeface="Montserrat Extra-Bold Bold" panose="020B0604020202020204" charset="0"/>
      <p:regular r:id="rId42"/>
    </p:embeddedFont>
    <p:embeddedFont>
      <p:font typeface="Source Sans Pro" panose="020B050303040302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3.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image" Target="../media/image13.pn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55.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svg"/><Relationship Id="rId7" Type="http://schemas.openxmlformats.org/officeDocument/2006/relationships/image" Target="../media/image16.svg"/><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2.sv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231092" y="2087829"/>
            <a:ext cx="10850713" cy="6138231"/>
          </a:xfrm>
          <a:prstGeom prst="rect">
            <a:avLst/>
          </a:prstGeom>
        </p:spPr>
        <p:txBody>
          <a:bodyPr lIns="0" tIns="0" rIns="0" bIns="0" rtlCol="0" anchor="t">
            <a:spAutoFit/>
          </a:bodyPr>
          <a:lstStyle/>
          <a:p>
            <a:pPr algn="ctr">
              <a:lnSpc>
                <a:spcPts val="12043"/>
              </a:lnSpc>
            </a:pPr>
            <a:r>
              <a:rPr lang="en-US" sz="10753">
                <a:solidFill>
                  <a:srgbClr val="F7B4A7"/>
                </a:solidFill>
                <a:latin typeface="Josefin Sans Bold Bold"/>
              </a:rPr>
              <a:t>Chapter 3: PURCHASE MANAGEMENT IN ERP</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7357" y="-1921745"/>
            <a:ext cx="6755642"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38357" y="1790711"/>
            <a:ext cx="1194327" cy="258614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29713" y="2021154"/>
            <a:ext cx="5357753" cy="559158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2624" y="1264426"/>
            <a:ext cx="3144039" cy="2440918"/>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9395" y="5005800"/>
            <a:ext cx="1894295" cy="425250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546327" y="7612736"/>
            <a:ext cx="3486358" cy="4114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028700" y="2746587"/>
            <a:ext cx="16372351" cy="6388855"/>
          </a:xfrm>
          <a:prstGeom prst="rect">
            <a:avLst/>
          </a:prstGeom>
        </p:spPr>
      </p:pic>
      <p:sp>
        <p:nvSpPr>
          <p:cNvPr id="11" name="TextBox 11"/>
          <p:cNvSpPr txBox="1"/>
          <p:nvPr/>
        </p:nvSpPr>
        <p:spPr>
          <a:xfrm>
            <a:off x="349656" y="38100"/>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2. Master Data in ERP – Purchase</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09</a:t>
            </a:r>
          </a:p>
        </p:txBody>
      </p:sp>
      <p:sp>
        <p:nvSpPr>
          <p:cNvPr id="13" name="TextBox 13"/>
          <p:cNvSpPr txBox="1"/>
          <p:nvPr/>
        </p:nvSpPr>
        <p:spPr>
          <a:xfrm>
            <a:off x="1385977" y="963895"/>
            <a:ext cx="5303817" cy="578955"/>
          </a:xfrm>
          <a:prstGeom prst="rect">
            <a:avLst/>
          </a:prstGeom>
        </p:spPr>
        <p:txBody>
          <a:bodyPr lIns="0" tIns="0" rIns="0" bIns="0" rtlCol="0" anchor="t">
            <a:spAutoFit/>
          </a:bodyPr>
          <a:lstStyle/>
          <a:p>
            <a:pPr>
              <a:lnSpc>
                <a:spcPts val="4646"/>
              </a:lnSpc>
            </a:pPr>
            <a:r>
              <a:rPr lang="en-US" sz="3318">
                <a:solidFill>
                  <a:srgbClr val="94DDDE"/>
                </a:solidFill>
                <a:latin typeface="Josefin Sans Bold Bold"/>
              </a:rPr>
              <a:t>2.1 Vendor Master Data</a:t>
            </a:r>
          </a:p>
        </p:txBody>
      </p:sp>
      <p:sp>
        <p:nvSpPr>
          <p:cNvPr id="14" name="TextBox 14"/>
          <p:cNvSpPr txBox="1"/>
          <p:nvPr/>
        </p:nvSpPr>
        <p:spPr>
          <a:xfrm>
            <a:off x="2045546" y="1808997"/>
            <a:ext cx="7421927" cy="670890"/>
          </a:xfrm>
          <a:prstGeom prst="rect">
            <a:avLst/>
          </a:prstGeom>
        </p:spPr>
        <p:txBody>
          <a:bodyPr lIns="0" tIns="0" rIns="0" bIns="0" rtlCol="0" anchor="t">
            <a:spAutoFit/>
          </a:bodyPr>
          <a:lstStyle/>
          <a:p>
            <a:pPr>
              <a:lnSpc>
                <a:spcPts val="5489"/>
              </a:lnSpc>
            </a:pPr>
            <a:r>
              <a:rPr lang="en-US" sz="3921">
                <a:solidFill>
                  <a:srgbClr val="FEFEFE"/>
                </a:solidFill>
                <a:latin typeface="Josefin Sans Regular"/>
              </a:rPr>
              <a:t>• Accounting information: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4067332" y="1785303"/>
            <a:ext cx="10153336" cy="8628157"/>
          </a:xfrm>
          <a:prstGeom prst="rect">
            <a:avLst/>
          </a:prstGeom>
        </p:spPr>
      </p:pic>
      <p:sp>
        <p:nvSpPr>
          <p:cNvPr id="11" name="TextBox 11"/>
          <p:cNvSpPr txBox="1"/>
          <p:nvPr/>
        </p:nvSpPr>
        <p:spPr>
          <a:xfrm>
            <a:off x="299556" y="38100"/>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2. Master Data in ERP – Purchase</a:t>
            </a:r>
          </a:p>
        </p:txBody>
      </p:sp>
      <p:sp>
        <p:nvSpPr>
          <p:cNvPr id="12" name="TextBox 12"/>
          <p:cNvSpPr txBox="1"/>
          <p:nvPr/>
        </p:nvSpPr>
        <p:spPr>
          <a:xfrm>
            <a:off x="1566600" y="1224797"/>
            <a:ext cx="5630258" cy="560506"/>
          </a:xfrm>
          <a:prstGeom prst="rect">
            <a:avLst/>
          </a:prstGeom>
        </p:spPr>
        <p:txBody>
          <a:bodyPr lIns="0" tIns="0" rIns="0" bIns="0" rtlCol="0" anchor="t">
            <a:spAutoFit/>
          </a:bodyPr>
          <a:lstStyle/>
          <a:p>
            <a:pPr>
              <a:lnSpc>
                <a:spcPts val="4563"/>
              </a:lnSpc>
            </a:pPr>
            <a:r>
              <a:rPr lang="en-US" sz="3259">
                <a:solidFill>
                  <a:srgbClr val="94DDDE"/>
                </a:solidFill>
                <a:latin typeface="Josefin Sans Bold Bold"/>
              </a:rPr>
              <a:t>2.2. Material Master Data</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736706" y="3147426"/>
            <a:ext cx="14852689" cy="6553749"/>
          </a:xfrm>
          <a:prstGeom prst="rect">
            <a:avLst/>
          </a:prstGeom>
        </p:spPr>
      </p:pic>
      <p:sp>
        <p:nvSpPr>
          <p:cNvPr id="11" name="TextBox 11"/>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11</a:t>
            </a:r>
          </a:p>
        </p:txBody>
      </p:sp>
      <p:sp>
        <p:nvSpPr>
          <p:cNvPr id="13" name="TextBox 13"/>
          <p:cNvSpPr txBox="1"/>
          <p:nvPr/>
        </p:nvSpPr>
        <p:spPr>
          <a:xfrm>
            <a:off x="1298817" y="1073839"/>
            <a:ext cx="5117626" cy="674252"/>
          </a:xfrm>
          <a:prstGeom prst="rect">
            <a:avLst/>
          </a:prstGeom>
        </p:spPr>
        <p:txBody>
          <a:bodyPr lIns="0" tIns="0" rIns="0" bIns="0" rtlCol="0" anchor="t">
            <a:spAutoFit/>
          </a:bodyPr>
          <a:lstStyle/>
          <a:p>
            <a:pPr>
              <a:lnSpc>
                <a:spcPts val="5438"/>
              </a:lnSpc>
            </a:pPr>
            <a:r>
              <a:rPr lang="en-US" sz="3884">
                <a:solidFill>
                  <a:srgbClr val="94DDDE"/>
                </a:solidFill>
                <a:latin typeface="Josefin Sans Bold Bold"/>
              </a:rPr>
              <a:t>General Process:</a:t>
            </a:r>
          </a:p>
        </p:txBody>
      </p:sp>
      <p:sp>
        <p:nvSpPr>
          <p:cNvPr id="14" name="TextBox 14"/>
          <p:cNvSpPr txBox="1"/>
          <p:nvPr/>
        </p:nvSpPr>
        <p:spPr>
          <a:xfrm>
            <a:off x="2115549" y="1857011"/>
            <a:ext cx="12281365" cy="1109440"/>
          </a:xfrm>
          <a:prstGeom prst="rect">
            <a:avLst/>
          </a:prstGeom>
        </p:spPr>
        <p:txBody>
          <a:bodyPr lIns="0" tIns="0" rIns="0" bIns="0" rtlCol="0" anchor="t">
            <a:spAutoFit/>
          </a:bodyPr>
          <a:lstStyle/>
          <a:p>
            <a:pPr>
              <a:lnSpc>
                <a:spcPts val="4466"/>
              </a:lnSpc>
            </a:pPr>
            <a:r>
              <a:rPr lang="en-US" sz="3190">
                <a:solidFill>
                  <a:srgbClr val="FEFEFE"/>
                </a:solidFill>
                <a:latin typeface="Josefin Sans Regular"/>
              </a:rPr>
              <a:t>As shown in Figure 3 8, purchasing is triggered by other processes such as production, material planning, or sales.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884852" y="2341811"/>
            <a:ext cx="9417744" cy="7646982"/>
          </a:xfrm>
          <a:prstGeom prst="rect">
            <a:avLst/>
          </a:prstGeom>
        </p:spPr>
      </p:pic>
      <p:sp>
        <p:nvSpPr>
          <p:cNvPr id="11" name="TextBox 11"/>
          <p:cNvSpPr txBox="1"/>
          <p:nvPr/>
        </p:nvSpPr>
        <p:spPr>
          <a:xfrm>
            <a:off x="11171043" y="3262797"/>
            <a:ext cx="5463201" cy="2213563"/>
          </a:xfrm>
          <a:prstGeom prst="rect">
            <a:avLst/>
          </a:prstGeom>
        </p:spPr>
        <p:txBody>
          <a:bodyPr lIns="0" tIns="0" rIns="0" bIns="0" rtlCol="0" anchor="t">
            <a:spAutoFit/>
          </a:bodyPr>
          <a:lstStyle/>
          <a:p>
            <a:pPr>
              <a:lnSpc>
                <a:spcPts val="4445"/>
              </a:lnSpc>
            </a:pPr>
            <a:r>
              <a:rPr lang="en-US" sz="3175">
                <a:solidFill>
                  <a:srgbClr val="FEFEFE"/>
                </a:solidFill>
                <a:latin typeface="Josefin Sans Regular"/>
              </a:rPr>
              <a:t>A sample Purchase Requisition form (Figure 3.9) will include the following parts</a:t>
            </a:r>
          </a:p>
        </p:txBody>
      </p:sp>
      <p:sp>
        <p:nvSpPr>
          <p:cNvPr id="12" name="TextBox 12"/>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
        <p:nvSpPr>
          <p:cNvPr id="13" name="TextBox 13"/>
          <p:cNvSpPr txBox="1"/>
          <p:nvPr/>
        </p:nvSpPr>
        <p:spPr>
          <a:xfrm>
            <a:off x="1028700" y="1215272"/>
            <a:ext cx="13000205" cy="631338"/>
          </a:xfrm>
          <a:prstGeom prst="rect">
            <a:avLst/>
          </a:prstGeom>
        </p:spPr>
        <p:txBody>
          <a:bodyPr lIns="0" tIns="0" rIns="0" bIns="0" rtlCol="0" anchor="t">
            <a:spAutoFit/>
          </a:bodyPr>
          <a:lstStyle/>
          <a:p>
            <a:pPr>
              <a:lnSpc>
                <a:spcPts val="5130"/>
              </a:lnSpc>
            </a:pPr>
            <a:r>
              <a:rPr lang="en-US" sz="3664" dirty="0">
                <a:solidFill>
                  <a:srgbClr val="94DDDE"/>
                </a:solidFill>
                <a:latin typeface="Josefin Sans Bold Bold"/>
              </a:rPr>
              <a:t>3.1. Material requisition decision – Purchase Requisition</a:t>
            </a:r>
          </a:p>
        </p:txBody>
      </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861745" y="1811530"/>
            <a:ext cx="16764948" cy="874845"/>
          </a:xfrm>
          <a:prstGeom prst="rect">
            <a:avLst/>
          </a:prstGeom>
        </p:spPr>
        <p:txBody>
          <a:bodyPr lIns="0" tIns="0" rIns="0" bIns="0" rtlCol="0" anchor="t">
            <a:spAutoFit/>
          </a:bodyPr>
          <a:lstStyle/>
          <a:p>
            <a:pPr>
              <a:lnSpc>
                <a:spcPts val="3534"/>
              </a:lnSpc>
            </a:pPr>
            <a:r>
              <a:rPr lang="en-US" sz="2524">
                <a:solidFill>
                  <a:srgbClr val="FEFEFE"/>
                </a:solidFill>
                <a:latin typeface="Josefin Sans Regular"/>
              </a:rPr>
              <a:t> After the purchase request is approved and transferred to the purchasing department, depending on the value of the goods to be purchased as well as the existing supply contracts, the company decides which supplier to buy from. </a:t>
            </a:r>
          </a:p>
        </p:txBody>
      </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1" name="Picture 11"/>
          <p:cNvPicPr>
            <a:picLocks noChangeAspect="1"/>
          </p:cNvPicPr>
          <p:nvPr/>
        </p:nvPicPr>
        <p:blipFill>
          <a:blip r:embed="rId12"/>
          <a:srcRect t="1326" b="1326"/>
          <a:stretch>
            <a:fillRect/>
          </a:stretch>
        </p:blipFill>
        <p:spPr>
          <a:xfrm>
            <a:off x="1688717" y="2819724"/>
            <a:ext cx="15111006" cy="7178584"/>
          </a:xfrm>
          <a:prstGeom prst="rect">
            <a:avLst/>
          </a:prstGeom>
        </p:spPr>
      </p:pic>
      <p:sp>
        <p:nvSpPr>
          <p:cNvPr id="12" name="TextBox 12"/>
          <p:cNvSpPr txBox="1"/>
          <p:nvPr/>
        </p:nvSpPr>
        <p:spPr>
          <a:xfrm>
            <a:off x="861745" y="1215272"/>
            <a:ext cx="8072790" cy="520058"/>
          </a:xfrm>
          <a:prstGeom prst="rect">
            <a:avLst/>
          </a:prstGeom>
        </p:spPr>
        <p:txBody>
          <a:bodyPr lIns="0" tIns="0" rIns="0" bIns="0" rtlCol="0" anchor="t">
            <a:spAutoFit/>
          </a:bodyPr>
          <a:lstStyle/>
          <a:p>
            <a:pPr>
              <a:lnSpc>
                <a:spcPts val="4101"/>
              </a:lnSpc>
            </a:pPr>
            <a:r>
              <a:rPr lang="en-US" sz="2929" dirty="0">
                <a:solidFill>
                  <a:srgbClr val="94DDDE"/>
                </a:solidFill>
                <a:latin typeface="Josefin Sans Bold Bold"/>
              </a:rPr>
              <a:t>3.2. Supply Decision – Request for Quotation</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13</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2454166" y="1735330"/>
            <a:ext cx="13379667" cy="8385348"/>
          </a:xfrm>
          <a:prstGeom prst="rect">
            <a:avLst/>
          </a:prstGeom>
        </p:spPr>
      </p:pic>
      <p:sp>
        <p:nvSpPr>
          <p:cNvPr id="11" name="TextBox 11"/>
          <p:cNvSpPr txBox="1"/>
          <p:nvPr/>
        </p:nvSpPr>
        <p:spPr>
          <a:xfrm>
            <a:off x="861745" y="1215272"/>
            <a:ext cx="8072790" cy="520058"/>
          </a:xfrm>
          <a:prstGeom prst="rect">
            <a:avLst/>
          </a:prstGeom>
        </p:spPr>
        <p:txBody>
          <a:bodyPr lIns="0" tIns="0" rIns="0" bIns="0" rtlCol="0" anchor="t">
            <a:spAutoFit/>
          </a:bodyPr>
          <a:lstStyle/>
          <a:p>
            <a:pPr>
              <a:lnSpc>
                <a:spcPts val="4101"/>
              </a:lnSpc>
            </a:pPr>
            <a:r>
              <a:rPr lang="en-US" sz="2929" dirty="0">
                <a:solidFill>
                  <a:srgbClr val="94DDDE"/>
                </a:solidFill>
                <a:latin typeface="Josefin Sans Bold Bold"/>
              </a:rPr>
              <a:t>3.2. Supply Decision – Request for Quotation</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14</a:t>
            </a:r>
          </a:p>
        </p:txBody>
      </p:sp>
      <p:sp>
        <p:nvSpPr>
          <p:cNvPr id="13" name="TextBox 13"/>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621090" y="4057663"/>
            <a:ext cx="15045820" cy="5316190"/>
          </a:xfrm>
          <a:prstGeom prst="rect">
            <a:avLst/>
          </a:prstGeom>
        </p:spPr>
      </p:pic>
      <p:sp>
        <p:nvSpPr>
          <p:cNvPr id="11" name="TextBox 11"/>
          <p:cNvSpPr txBox="1"/>
          <p:nvPr/>
        </p:nvSpPr>
        <p:spPr>
          <a:xfrm>
            <a:off x="861745" y="1215272"/>
            <a:ext cx="807279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3.3. Vendor Evaluation</a:t>
            </a:r>
          </a:p>
        </p:txBody>
      </p:sp>
      <p:sp>
        <p:nvSpPr>
          <p:cNvPr id="12" name="TextBox 12"/>
          <p:cNvSpPr txBox="1"/>
          <p:nvPr/>
        </p:nvSpPr>
        <p:spPr>
          <a:xfrm>
            <a:off x="1267782" y="1802005"/>
            <a:ext cx="14970807" cy="1906895"/>
          </a:xfrm>
          <a:prstGeom prst="rect">
            <a:avLst/>
          </a:prstGeom>
        </p:spPr>
        <p:txBody>
          <a:bodyPr lIns="0" tIns="0" rIns="0" bIns="0" rtlCol="0" anchor="t">
            <a:spAutoFit/>
          </a:bodyPr>
          <a:lstStyle/>
          <a:p>
            <a:pPr>
              <a:lnSpc>
                <a:spcPts val="3827"/>
              </a:lnSpc>
            </a:pPr>
            <a:r>
              <a:rPr lang="en-US" sz="2733">
                <a:solidFill>
                  <a:srgbClr val="FEFEFE"/>
                </a:solidFill>
                <a:latin typeface="Josefin Sans Regular"/>
              </a:rPr>
              <a:t> After requesting a quote and receiving a quote from a supplier, if it is an exclusive form of supply, you can skip this step, otherwise there will be an evaluation and selection of a suitable supplier. A purchase request can have many RFQs and Quotaions corresponding to each supplier (NCC)</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15</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987356" y="7983163"/>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028700" y="4149725"/>
            <a:ext cx="16467471" cy="5108575"/>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3.4. Create purchase order &amp; Confirm with vendor</a:t>
            </a:r>
          </a:p>
        </p:txBody>
      </p:sp>
      <p:sp>
        <p:nvSpPr>
          <p:cNvPr id="12" name="TextBox 12"/>
          <p:cNvSpPr txBox="1"/>
          <p:nvPr/>
        </p:nvSpPr>
        <p:spPr>
          <a:xfrm>
            <a:off x="1367451" y="2147822"/>
            <a:ext cx="13528450" cy="1699785"/>
          </a:xfrm>
          <a:prstGeom prst="rect">
            <a:avLst/>
          </a:prstGeom>
        </p:spPr>
        <p:txBody>
          <a:bodyPr lIns="0" tIns="0" rIns="0" bIns="0" rtlCol="0" anchor="t">
            <a:spAutoFit/>
          </a:bodyPr>
          <a:lstStyle/>
          <a:p>
            <a:pPr>
              <a:lnSpc>
                <a:spcPts val="4586"/>
              </a:lnSpc>
            </a:pPr>
            <a:r>
              <a:rPr lang="en-US" sz="3276">
                <a:solidFill>
                  <a:srgbClr val="FEFEFE"/>
                </a:solidFill>
                <a:latin typeface="Josefin Sans Regular"/>
              </a:rPr>
              <a:t> Once a supplier has been selected, a purchase order is created. Whether the purchase order needs re-approval depends on the company's regulations.</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16</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2648646" y="2653054"/>
            <a:ext cx="12467610" cy="7729389"/>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3.4. Create purchase order &amp; Confirm with vendor</a:t>
            </a:r>
          </a:p>
        </p:txBody>
      </p:sp>
      <p:sp>
        <p:nvSpPr>
          <p:cNvPr id="12" name="TextBox 12"/>
          <p:cNvSpPr txBox="1"/>
          <p:nvPr/>
        </p:nvSpPr>
        <p:spPr>
          <a:xfrm>
            <a:off x="1028700" y="1821055"/>
            <a:ext cx="15399120" cy="832000"/>
          </a:xfrm>
          <a:prstGeom prst="rect">
            <a:avLst/>
          </a:prstGeom>
        </p:spPr>
        <p:txBody>
          <a:bodyPr lIns="0" tIns="0" rIns="0" bIns="0" rtlCol="0" anchor="t">
            <a:spAutoFit/>
          </a:bodyPr>
          <a:lstStyle/>
          <a:p>
            <a:pPr>
              <a:lnSpc>
                <a:spcPts val="3390"/>
              </a:lnSpc>
            </a:pPr>
            <a:r>
              <a:rPr lang="en-US" sz="2422">
                <a:solidFill>
                  <a:srgbClr val="FEFEFE"/>
                </a:solidFill>
                <a:latin typeface="Josefin Sans Regular"/>
              </a:rPr>
              <a:t> The information in the Purchase Order and the RFQ is the same, only in the context of use. Depending on which step you are at, information needs to be added to complete a purchase order.</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17</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885019" y="1894722"/>
            <a:ext cx="9725480" cy="7363578"/>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dirty="0">
                <a:solidFill>
                  <a:srgbClr val="94DDDE"/>
                </a:solidFill>
                <a:latin typeface="Josefin Sans Bold Bold"/>
              </a:rPr>
              <a:t>3.5. Warehouse Receipt</a:t>
            </a:r>
          </a:p>
        </p:txBody>
      </p:sp>
      <p:sp>
        <p:nvSpPr>
          <p:cNvPr id="12" name="TextBox 12"/>
          <p:cNvSpPr txBox="1"/>
          <p:nvPr/>
        </p:nvSpPr>
        <p:spPr>
          <a:xfrm>
            <a:off x="10998288" y="2699870"/>
            <a:ext cx="5874141" cy="4491982"/>
          </a:xfrm>
          <a:prstGeom prst="rect">
            <a:avLst/>
          </a:prstGeom>
        </p:spPr>
        <p:txBody>
          <a:bodyPr lIns="0" tIns="0" rIns="0" bIns="0" rtlCol="0" anchor="t">
            <a:spAutoFit/>
          </a:bodyPr>
          <a:lstStyle/>
          <a:p>
            <a:pPr>
              <a:lnSpc>
                <a:spcPts val="4006"/>
              </a:lnSpc>
            </a:pPr>
            <a:r>
              <a:rPr lang="en-US" sz="2862">
                <a:solidFill>
                  <a:srgbClr val="FEFEFE"/>
                </a:solidFill>
                <a:latin typeface="Josefin Sans Regular"/>
              </a:rPr>
              <a:t> After a purchase order is created and notified to the supplier, goods are manufactured (or purchased) from the supplier side and then shipped to the company's designated warehouse for pickup. At this point, the purchasing process is transferred to the warehouse manager. </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18</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372794" y="1334860"/>
            <a:ext cx="13910836" cy="1226820"/>
          </a:xfrm>
          <a:prstGeom prst="rect">
            <a:avLst/>
          </a:prstGeom>
        </p:spPr>
        <p:txBody>
          <a:bodyPr lIns="0" tIns="0" rIns="0" bIns="0" rtlCol="0" anchor="t">
            <a:spAutoFit/>
          </a:bodyPr>
          <a:lstStyle/>
          <a:p>
            <a:pPr algn="ctr">
              <a:lnSpc>
                <a:spcPts val="10080"/>
              </a:lnSpc>
            </a:pPr>
            <a:r>
              <a:rPr lang="en-US" sz="7200">
                <a:solidFill>
                  <a:srgbClr val="F7B4A7"/>
                </a:solidFill>
                <a:latin typeface="Josefin Sans Bold"/>
              </a:rPr>
              <a:t>TEAM 08</a:t>
            </a:r>
          </a:p>
        </p:txBody>
      </p:sp>
      <p:grpSp>
        <p:nvGrpSpPr>
          <p:cNvPr id="3" name="Group 3"/>
          <p:cNvGrpSpPr/>
          <p:nvPr/>
        </p:nvGrpSpPr>
        <p:grpSpPr>
          <a:xfrm>
            <a:off x="4052495" y="3513563"/>
            <a:ext cx="8551434" cy="1668942"/>
            <a:chOff x="0" y="0"/>
            <a:chExt cx="11401912" cy="2225256"/>
          </a:xfrm>
        </p:grpSpPr>
        <p:grpSp>
          <p:nvGrpSpPr>
            <p:cNvPr id="4" name="Group 4"/>
            <p:cNvGrpSpPr/>
            <p:nvPr/>
          </p:nvGrpSpPr>
          <p:grpSpPr>
            <a:xfrm>
              <a:off x="281637" y="0"/>
              <a:ext cx="2225256" cy="222525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6" name="Group 6"/>
            <p:cNvGrpSpPr>
              <a:grpSpLocks noChangeAspect="1"/>
            </p:cNvGrpSpPr>
            <p:nvPr/>
          </p:nvGrpSpPr>
          <p:grpSpPr>
            <a:xfrm>
              <a:off x="0" y="0"/>
              <a:ext cx="887459" cy="887459"/>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8" name="TextBox 8"/>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1</a:t>
              </a:r>
            </a:p>
          </p:txBody>
        </p:sp>
        <p:sp>
          <p:nvSpPr>
            <p:cNvPr id="9" name="TextBox 9"/>
            <p:cNvSpPr txBox="1"/>
            <p:nvPr/>
          </p:nvSpPr>
          <p:spPr>
            <a:xfrm>
              <a:off x="2749307" y="787399"/>
              <a:ext cx="8652605" cy="753355"/>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Nguyễn Trần Chí Đức - 20521199</a:t>
              </a:r>
            </a:p>
          </p:txBody>
        </p:sp>
      </p:grpSp>
      <p:grpSp>
        <p:nvGrpSpPr>
          <p:cNvPr id="10" name="Group 10"/>
          <p:cNvGrpSpPr/>
          <p:nvPr/>
        </p:nvGrpSpPr>
        <p:grpSpPr>
          <a:xfrm>
            <a:off x="4052495" y="5656411"/>
            <a:ext cx="8551434" cy="1668942"/>
            <a:chOff x="0" y="0"/>
            <a:chExt cx="11401912" cy="2225256"/>
          </a:xfrm>
        </p:grpSpPr>
        <p:grpSp>
          <p:nvGrpSpPr>
            <p:cNvPr id="11" name="Group 11"/>
            <p:cNvGrpSpPr/>
            <p:nvPr/>
          </p:nvGrpSpPr>
          <p:grpSpPr>
            <a:xfrm>
              <a:off x="281637" y="0"/>
              <a:ext cx="2225256" cy="222525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13" name="Group 13"/>
            <p:cNvGrpSpPr>
              <a:grpSpLocks noChangeAspect="1"/>
            </p:cNvGrpSpPr>
            <p:nvPr/>
          </p:nvGrpSpPr>
          <p:grpSpPr>
            <a:xfrm>
              <a:off x="0" y="0"/>
              <a:ext cx="887459" cy="88745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5" name="TextBox 15"/>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2</a:t>
              </a:r>
            </a:p>
          </p:txBody>
        </p:sp>
        <p:sp>
          <p:nvSpPr>
            <p:cNvPr id="16" name="TextBox 16"/>
            <p:cNvSpPr txBox="1"/>
            <p:nvPr/>
          </p:nvSpPr>
          <p:spPr>
            <a:xfrm>
              <a:off x="2749307" y="787399"/>
              <a:ext cx="8652605" cy="753355"/>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Nguyễn Xuân Thịnh - 20521967</a:t>
              </a:r>
            </a:p>
          </p:txBody>
        </p:sp>
      </p:grpSp>
      <p:grpSp>
        <p:nvGrpSpPr>
          <p:cNvPr id="17" name="Group 17"/>
          <p:cNvGrpSpPr>
            <a:grpSpLocks noChangeAspect="1"/>
          </p:cNvGrpSpPr>
          <p:nvPr/>
        </p:nvGrpSpPr>
        <p:grpSpPr>
          <a:xfrm>
            <a:off x="15496511" y="-2073803"/>
            <a:ext cx="4523634" cy="4523634"/>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9" name="TextBox 19"/>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440008" y="3341296"/>
            <a:ext cx="17407984" cy="6465823"/>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3.5. Goods Receipt</a:t>
            </a:r>
          </a:p>
        </p:txBody>
      </p:sp>
      <p:sp>
        <p:nvSpPr>
          <p:cNvPr id="12" name="TextBox 12"/>
          <p:cNvSpPr txBox="1"/>
          <p:nvPr/>
        </p:nvSpPr>
        <p:spPr>
          <a:xfrm>
            <a:off x="1300653" y="1999059"/>
            <a:ext cx="12156010" cy="1101795"/>
          </a:xfrm>
          <a:prstGeom prst="rect">
            <a:avLst/>
          </a:prstGeom>
        </p:spPr>
        <p:txBody>
          <a:bodyPr lIns="0" tIns="0" rIns="0" bIns="0" rtlCol="0" anchor="t">
            <a:spAutoFit/>
          </a:bodyPr>
          <a:lstStyle/>
          <a:p>
            <a:pPr>
              <a:lnSpc>
                <a:spcPts val="4433"/>
              </a:lnSpc>
            </a:pPr>
            <a:r>
              <a:rPr lang="en-US" sz="3166">
                <a:solidFill>
                  <a:srgbClr val="FEFEFE"/>
                </a:solidFill>
                <a:latin typeface="Josefin Sans Regular"/>
              </a:rPr>
              <a:t> Depending on the form of business and the nature of the goods, goods can be received into the warehouse in any form in Table 3.1.</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19</a:t>
            </a:r>
          </a:p>
        </p:txBody>
      </p:sp>
      <p:sp>
        <p:nvSpPr>
          <p:cNvPr id="14" name="TextBox 14"/>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2128319" y="2130972"/>
            <a:ext cx="12275387" cy="7746604"/>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3.5. Goods Receipt</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20</a:t>
            </a:r>
          </a:p>
        </p:txBody>
      </p:sp>
      <p:sp>
        <p:nvSpPr>
          <p:cNvPr id="13" name="TextBox 13"/>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462124" y="1735330"/>
            <a:ext cx="12290601" cy="8363994"/>
          </a:xfrm>
          <a:prstGeom prst="rect">
            <a:avLst/>
          </a:prstGeom>
        </p:spPr>
      </p:pic>
      <p:sp>
        <p:nvSpPr>
          <p:cNvPr id="11" name="TextBox 11"/>
          <p:cNvSpPr txBox="1"/>
          <p:nvPr/>
        </p:nvSpPr>
        <p:spPr>
          <a:xfrm>
            <a:off x="885019" y="1215272"/>
            <a:ext cx="8980470" cy="520058"/>
          </a:xfrm>
          <a:prstGeom prst="rect">
            <a:avLst/>
          </a:prstGeom>
        </p:spPr>
        <p:txBody>
          <a:bodyPr lIns="0" tIns="0" rIns="0" bIns="0" rtlCol="0" anchor="t">
            <a:spAutoFit/>
          </a:bodyPr>
          <a:lstStyle/>
          <a:p>
            <a:pPr>
              <a:lnSpc>
                <a:spcPts val="4101"/>
              </a:lnSpc>
            </a:pPr>
            <a:r>
              <a:rPr lang="en-US" sz="2929">
                <a:solidFill>
                  <a:srgbClr val="94DDDE"/>
                </a:solidFill>
                <a:latin typeface="Josefin Sans Bold Bold"/>
              </a:rPr>
              <a:t>3.5.  Receipt</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21</a:t>
            </a:r>
          </a:p>
        </p:txBody>
      </p:sp>
      <p:sp>
        <p:nvSpPr>
          <p:cNvPr id="13" name="TextBox 13"/>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 Purchasing process</a:t>
            </a:r>
          </a:p>
        </p:txBody>
      </p:sp>
      <p:sp>
        <p:nvSpPr>
          <p:cNvPr id="14" name="TextBox 14"/>
          <p:cNvSpPr txBox="1"/>
          <p:nvPr/>
        </p:nvSpPr>
        <p:spPr>
          <a:xfrm>
            <a:off x="12783343" y="2576018"/>
            <a:ext cx="4665827" cy="4432496"/>
          </a:xfrm>
          <a:prstGeom prst="rect">
            <a:avLst/>
          </a:prstGeom>
        </p:spPr>
        <p:txBody>
          <a:bodyPr lIns="0" tIns="0" rIns="0" bIns="0" rtlCol="0" anchor="t">
            <a:spAutoFit/>
          </a:bodyPr>
          <a:lstStyle/>
          <a:p>
            <a:pPr>
              <a:lnSpc>
                <a:spcPts val="3961"/>
              </a:lnSpc>
            </a:pPr>
            <a:r>
              <a:rPr lang="en-US" sz="2829">
                <a:solidFill>
                  <a:srgbClr val="FEFEFE"/>
                </a:solidFill>
                <a:latin typeface="Josefin Sans Regular"/>
              </a:rPr>
              <a:t> The warehouse manager will base on the delivery schedule to know which shift will receive how many goods today, from which transport, for which purchase order, from which to arrange personnel and machinery accordingly.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6140305" y="7671734"/>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t="611" b="611"/>
          <a:stretch>
            <a:fillRect/>
          </a:stretch>
        </p:blipFill>
        <p:spPr>
          <a:xfrm>
            <a:off x="877166" y="2028072"/>
            <a:ext cx="16382134" cy="7370739"/>
          </a:xfrm>
          <a:prstGeom prst="rect">
            <a:avLst/>
          </a:prstGeom>
        </p:spPr>
      </p:pic>
      <p:sp>
        <p:nvSpPr>
          <p:cNvPr id="11" name="TextBox 11"/>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22</a:t>
            </a:r>
          </a:p>
        </p:txBody>
      </p:sp>
      <p:sp>
        <p:nvSpPr>
          <p:cNvPr id="12" name="TextBox 12"/>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Warehouse Receipt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6140305" y="7671734"/>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3024038" y="1545472"/>
            <a:ext cx="11106228" cy="8259336"/>
          </a:xfrm>
          <a:prstGeom prst="rect">
            <a:avLst/>
          </a:prstGeom>
        </p:spPr>
      </p:pic>
      <p:sp>
        <p:nvSpPr>
          <p:cNvPr id="11" name="TextBox 11"/>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23</a:t>
            </a:r>
          </a:p>
        </p:txBody>
      </p:sp>
      <p:sp>
        <p:nvSpPr>
          <p:cNvPr id="12" name="TextBox 12"/>
          <p:cNvSpPr txBox="1"/>
          <p:nvPr/>
        </p:nvSpPr>
        <p:spPr>
          <a:xfrm>
            <a:off x="176613"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Warehouse Receipt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148264" y="3380166"/>
            <a:ext cx="15991471" cy="6426952"/>
          </a:xfrm>
          <a:prstGeom prst="rect">
            <a:avLst/>
          </a:prstGeom>
        </p:spPr>
      </p:pic>
      <p:sp>
        <p:nvSpPr>
          <p:cNvPr id="11" name="TextBox 11"/>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24</a:t>
            </a:r>
          </a:p>
        </p:txBody>
      </p:sp>
      <p:sp>
        <p:nvSpPr>
          <p:cNvPr id="12" name="TextBox 12"/>
          <p:cNvSpPr txBox="1"/>
          <p:nvPr/>
        </p:nvSpPr>
        <p:spPr>
          <a:xfrm>
            <a:off x="276811"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Warehouse Receipt</a:t>
            </a:r>
          </a:p>
        </p:txBody>
      </p:sp>
      <p:sp>
        <p:nvSpPr>
          <p:cNvPr id="13" name="TextBox 13"/>
          <p:cNvSpPr txBox="1"/>
          <p:nvPr/>
        </p:nvSpPr>
        <p:spPr>
          <a:xfrm>
            <a:off x="1028700" y="1102414"/>
            <a:ext cx="12540040" cy="2439913"/>
          </a:xfrm>
          <a:prstGeom prst="rect">
            <a:avLst/>
          </a:prstGeom>
        </p:spPr>
        <p:txBody>
          <a:bodyPr lIns="0" tIns="0" rIns="0" bIns="0" rtlCol="0" anchor="t">
            <a:spAutoFit/>
          </a:bodyPr>
          <a:lstStyle/>
          <a:p>
            <a:pPr>
              <a:lnSpc>
                <a:spcPts val="3935"/>
              </a:lnSpc>
            </a:pPr>
            <a:r>
              <a:rPr lang="en-US" sz="2810">
                <a:solidFill>
                  <a:srgbClr val="FEFEFE"/>
                </a:solidFill>
                <a:latin typeface="Josefin Sans Regular"/>
              </a:rPr>
              <a:t>When delivering goods to the warehouse door, the warehouse keeper will rely on the supplier's delivery note with the company's purchase order number to check whether the company has ordered the correct goods or not. Then, depending on the method of entering the warehouse, the warehouse manager will operate on the system.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25</a:t>
            </a:r>
          </a:p>
        </p:txBody>
      </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276811" y="443403"/>
            <a:ext cx="15386697"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1-step Warehousing</a:t>
            </a:r>
          </a:p>
        </p:txBody>
      </p:sp>
      <p:sp>
        <p:nvSpPr>
          <p:cNvPr id="12" name="TextBox 12"/>
          <p:cNvSpPr txBox="1"/>
          <p:nvPr/>
        </p:nvSpPr>
        <p:spPr>
          <a:xfrm>
            <a:off x="1318503" y="1508761"/>
            <a:ext cx="14178008" cy="941070"/>
          </a:xfrm>
          <a:prstGeom prst="rect">
            <a:avLst/>
          </a:prstGeom>
        </p:spPr>
        <p:txBody>
          <a:bodyPr lIns="0" tIns="0" rIns="0" bIns="0" rtlCol="0" anchor="t">
            <a:spAutoFit/>
          </a:bodyPr>
          <a:lstStyle/>
          <a:p>
            <a:pPr>
              <a:lnSpc>
                <a:spcPts val="3779"/>
              </a:lnSpc>
            </a:pPr>
            <a:r>
              <a:rPr lang="en-US" sz="2700">
                <a:solidFill>
                  <a:srgbClr val="FEFEFE"/>
                </a:solidFill>
                <a:latin typeface="Josefin Sans Regular"/>
              </a:rPr>
              <a:t>Is the simplest way to receive goods and update the system. Only need 1 warehouse receipt to be able to import goods directly into the warehouse.</a:t>
            </a:r>
          </a:p>
        </p:txBody>
      </p:sp>
      <p:sp>
        <p:nvSpPr>
          <p:cNvPr id="13" name="TextBox 13"/>
          <p:cNvSpPr txBox="1"/>
          <p:nvPr/>
        </p:nvSpPr>
        <p:spPr>
          <a:xfrm>
            <a:off x="0" y="2858212"/>
            <a:ext cx="15496511"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 2-steps Warehousing</a:t>
            </a:r>
          </a:p>
        </p:txBody>
      </p:sp>
      <p:sp>
        <p:nvSpPr>
          <p:cNvPr id="14" name="TextBox 14"/>
          <p:cNvSpPr txBox="1"/>
          <p:nvPr/>
        </p:nvSpPr>
        <p:spPr>
          <a:xfrm>
            <a:off x="1360090" y="4000700"/>
            <a:ext cx="14136422" cy="941070"/>
          </a:xfrm>
          <a:prstGeom prst="rect">
            <a:avLst/>
          </a:prstGeom>
        </p:spPr>
        <p:txBody>
          <a:bodyPr lIns="0" tIns="0" rIns="0" bIns="0" rtlCol="0" anchor="t">
            <a:spAutoFit/>
          </a:bodyPr>
          <a:lstStyle/>
          <a:p>
            <a:pPr>
              <a:lnSpc>
                <a:spcPts val="3779"/>
              </a:lnSpc>
            </a:pPr>
            <a:r>
              <a:rPr lang="en-US" sz="2700">
                <a:solidFill>
                  <a:srgbClr val="FEFEFE"/>
                </a:solidFill>
                <a:latin typeface="Josefin Sans Regular"/>
              </a:rPr>
              <a:t>Two receipts are required, which is a warehouse receipt to bring goods to the waiting area and an Internal Transfer to pack and put on shelves.</a:t>
            </a:r>
          </a:p>
        </p:txBody>
      </p:sp>
      <p:sp>
        <p:nvSpPr>
          <p:cNvPr id="15" name="TextBox 15"/>
          <p:cNvSpPr txBox="1"/>
          <p:nvPr/>
        </p:nvSpPr>
        <p:spPr>
          <a:xfrm>
            <a:off x="276811" y="5627145"/>
            <a:ext cx="15219700"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3-steps Warehousing</a:t>
            </a:r>
          </a:p>
        </p:txBody>
      </p:sp>
      <p:sp>
        <p:nvSpPr>
          <p:cNvPr id="16" name="TextBox 16"/>
          <p:cNvSpPr txBox="1"/>
          <p:nvPr/>
        </p:nvSpPr>
        <p:spPr>
          <a:xfrm>
            <a:off x="1285082" y="6770145"/>
            <a:ext cx="14211429" cy="1893570"/>
          </a:xfrm>
          <a:prstGeom prst="rect">
            <a:avLst/>
          </a:prstGeom>
        </p:spPr>
        <p:txBody>
          <a:bodyPr lIns="0" tIns="0" rIns="0" bIns="0" rtlCol="0" anchor="t">
            <a:spAutoFit/>
          </a:bodyPr>
          <a:lstStyle/>
          <a:p>
            <a:pPr>
              <a:lnSpc>
                <a:spcPts val="3779"/>
              </a:lnSpc>
            </a:pPr>
            <a:r>
              <a:rPr lang="en-US" sz="2700">
                <a:solidFill>
                  <a:srgbClr val="FEFEFE"/>
                </a:solidFill>
                <a:latin typeface="Josefin Sans Regular"/>
              </a:rPr>
              <a:t>Goods are brought into the warehouse waiting area with a warehouse receipt, then the warehouse manager creates an Internal Transfer to bring the goods into the waiting area for inspection. After the quality is checked and approved, the warehouse keeper will make the 2nd Internal Transfer to put the goods into the storage location.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26</a:t>
            </a:r>
          </a:p>
        </p:txBody>
      </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765560" y="1050172"/>
            <a:ext cx="13794603" cy="990600"/>
          </a:xfrm>
          <a:prstGeom prst="rect">
            <a:avLst/>
          </a:prstGeom>
        </p:spPr>
        <p:txBody>
          <a:bodyPr lIns="0" tIns="0" rIns="0" bIns="0" rtlCol="0" anchor="t">
            <a:spAutoFit/>
          </a:bodyPr>
          <a:lstStyle/>
          <a:p>
            <a:pPr>
              <a:lnSpc>
                <a:spcPts val="7680"/>
              </a:lnSpc>
            </a:pPr>
            <a:r>
              <a:rPr lang="en-US" sz="6400" dirty="0">
                <a:solidFill>
                  <a:srgbClr val="F7B4A7"/>
                </a:solidFill>
                <a:latin typeface="Josefin Sans Bold"/>
              </a:rPr>
              <a:t> Quality verification</a:t>
            </a:r>
          </a:p>
        </p:txBody>
      </p:sp>
      <p:sp>
        <p:nvSpPr>
          <p:cNvPr id="12" name="TextBox 12"/>
          <p:cNvSpPr txBox="1"/>
          <p:nvPr/>
        </p:nvSpPr>
        <p:spPr>
          <a:xfrm>
            <a:off x="1802920" y="2628900"/>
            <a:ext cx="11719885" cy="3475479"/>
          </a:xfrm>
          <a:prstGeom prst="rect">
            <a:avLst/>
          </a:prstGeom>
        </p:spPr>
        <p:txBody>
          <a:bodyPr lIns="0" tIns="0" rIns="0" bIns="0" rtlCol="0" anchor="t">
            <a:spAutoFit/>
          </a:bodyPr>
          <a:lstStyle/>
          <a:p>
            <a:pPr>
              <a:lnSpc>
                <a:spcPts val="4654"/>
              </a:lnSpc>
            </a:pPr>
            <a:r>
              <a:rPr lang="en-US" sz="3324" dirty="0">
                <a:solidFill>
                  <a:srgbClr val="FEFEFE"/>
                </a:solidFill>
                <a:latin typeface="Josefin Sans Regular"/>
              </a:rPr>
              <a:t>The quality check step can be done at the time of receiving the goods or when moving from the waiting position to the warehouse (in the 3-step warehousing). The inspection standards are issued by the quality assurance department, usually in two forms: Quantitative and Qualitative.</a:t>
            </a:r>
          </a:p>
          <a:p>
            <a:pPr>
              <a:lnSpc>
                <a:spcPts val="4654"/>
              </a:lnSpc>
            </a:pPr>
            <a:endParaRPr lang="en-US" sz="3324" dirty="0">
              <a:solidFill>
                <a:srgbClr val="FEFEFE"/>
              </a:solidFill>
              <a:latin typeface="Josefin Sans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27</a:t>
            </a:r>
          </a:p>
        </p:txBody>
      </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721489" y="168964"/>
            <a:ext cx="11048291" cy="196215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3.6. Receive and validate supplier invoices</a:t>
            </a:r>
          </a:p>
        </p:txBody>
      </p:sp>
      <p:pic>
        <p:nvPicPr>
          <p:cNvPr id="12" name="Picture 12"/>
          <p:cNvPicPr>
            <a:picLocks noChangeAspect="1"/>
          </p:cNvPicPr>
          <p:nvPr/>
        </p:nvPicPr>
        <p:blipFill>
          <a:blip r:embed="rId12"/>
          <a:srcRect t="4413" b="4413"/>
          <a:stretch>
            <a:fillRect/>
          </a:stretch>
        </p:blipFill>
        <p:spPr>
          <a:xfrm>
            <a:off x="1459505" y="2802658"/>
            <a:ext cx="13508732" cy="68600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28</a:t>
            </a:r>
          </a:p>
        </p:txBody>
      </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861132" y="300872"/>
            <a:ext cx="11048291"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3.3.7. Payment to suppliers</a:t>
            </a:r>
          </a:p>
        </p:txBody>
      </p:sp>
      <p:pic>
        <p:nvPicPr>
          <p:cNvPr id="12" name="Picture 11">
            <a:extLst>
              <a:ext uri="{FF2B5EF4-FFF2-40B4-BE49-F238E27FC236}">
                <a16:creationId xmlns:a16="http://schemas.microsoft.com/office/drawing/2014/main" id="{E76B2039-1848-422B-825C-DC743B7B9B03}"/>
              </a:ext>
            </a:extLst>
          </p:cNvPr>
          <p:cNvPicPr>
            <a:picLocks noChangeAspect="1"/>
          </p:cNvPicPr>
          <p:nvPr/>
        </p:nvPicPr>
        <p:blipFill>
          <a:blip r:embed="rId12"/>
          <a:stretch>
            <a:fillRect/>
          </a:stretch>
        </p:blipFill>
        <p:spPr>
          <a:xfrm>
            <a:off x="2829367" y="2218824"/>
            <a:ext cx="11209139" cy="77813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02</a:t>
            </a:r>
          </a:p>
        </p:txBody>
      </p:sp>
      <p:grpSp>
        <p:nvGrpSpPr>
          <p:cNvPr id="5" name="Group 5"/>
          <p:cNvGrpSpPr/>
          <p:nvPr/>
        </p:nvGrpSpPr>
        <p:grpSpPr>
          <a:xfrm>
            <a:off x="4035795" y="1593097"/>
            <a:ext cx="8551434" cy="1668942"/>
            <a:chOff x="0" y="0"/>
            <a:chExt cx="11401912" cy="2225256"/>
          </a:xfrm>
        </p:grpSpPr>
        <p:grpSp>
          <p:nvGrpSpPr>
            <p:cNvPr id="6" name="Group 6"/>
            <p:cNvGrpSpPr/>
            <p:nvPr/>
          </p:nvGrpSpPr>
          <p:grpSpPr>
            <a:xfrm>
              <a:off x="281637" y="0"/>
              <a:ext cx="2225256" cy="222525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8" name="Group 8"/>
            <p:cNvGrpSpPr>
              <a:grpSpLocks noChangeAspect="1"/>
            </p:cNvGrpSpPr>
            <p:nvPr/>
          </p:nvGrpSpPr>
          <p:grpSpPr>
            <a:xfrm>
              <a:off x="0" y="0"/>
              <a:ext cx="887459" cy="887459"/>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0" name="TextBox 10"/>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1</a:t>
              </a:r>
            </a:p>
          </p:txBody>
        </p:sp>
        <p:sp>
          <p:nvSpPr>
            <p:cNvPr id="11" name="TextBox 11"/>
            <p:cNvSpPr txBox="1"/>
            <p:nvPr/>
          </p:nvSpPr>
          <p:spPr>
            <a:xfrm>
              <a:off x="2749307" y="787399"/>
              <a:ext cx="8652605" cy="753355"/>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Some basic concepts of purchasing</a:t>
              </a:r>
            </a:p>
          </p:txBody>
        </p:sp>
      </p:grpSp>
      <p:grpSp>
        <p:nvGrpSpPr>
          <p:cNvPr id="12" name="Group 12"/>
          <p:cNvGrpSpPr/>
          <p:nvPr/>
        </p:nvGrpSpPr>
        <p:grpSpPr>
          <a:xfrm>
            <a:off x="4035795" y="3735945"/>
            <a:ext cx="8551434" cy="1668942"/>
            <a:chOff x="0" y="0"/>
            <a:chExt cx="11401912" cy="2225256"/>
          </a:xfrm>
        </p:grpSpPr>
        <p:grpSp>
          <p:nvGrpSpPr>
            <p:cNvPr id="13" name="Group 13"/>
            <p:cNvGrpSpPr/>
            <p:nvPr/>
          </p:nvGrpSpPr>
          <p:grpSpPr>
            <a:xfrm>
              <a:off x="281637" y="0"/>
              <a:ext cx="2225256" cy="222525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15" name="Group 15"/>
            <p:cNvGrpSpPr>
              <a:grpSpLocks noChangeAspect="1"/>
            </p:cNvGrpSpPr>
            <p:nvPr/>
          </p:nvGrpSpPr>
          <p:grpSpPr>
            <a:xfrm>
              <a:off x="0" y="0"/>
              <a:ext cx="887459" cy="887459"/>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7" name="TextBox 17"/>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2</a:t>
              </a:r>
            </a:p>
          </p:txBody>
        </p:sp>
        <p:sp>
          <p:nvSpPr>
            <p:cNvPr id="18" name="TextBox 18"/>
            <p:cNvSpPr txBox="1"/>
            <p:nvPr/>
          </p:nvSpPr>
          <p:spPr>
            <a:xfrm>
              <a:off x="2749307" y="787399"/>
              <a:ext cx="8652605" cy="753355"/>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Master Data in ERP – Purchase</a:t>
              </a:r>
            </a:p>
          </p:txBody>
        </p:sp>
      </p:grpSp>
      <p:grpSp>
        <p:nvGrpSpPr>
          <p:cNvPr id="19" name="Group 19"/>
          <p:cNvGrpSpPr/>
          <p:nvPr/>
        </p:nvGrpSpPr>
        <p:grpSpPr>
          <a:xfrm>
            <a:off x="4035795" y="6087760"/>
            <a:ext cx="8551434" cy="1668942"/>
            <a:chOff x="0" y="0"/>
            <a:chExt cx="11401912" cy="2225256"/>
          </a:xfrm>
        </p:grpSpPr>
        <p:grpSp>
          <p:nvGrpSpPr>
            <p:cNvPr id="20" name="Group 20"/>
            <p:cNvGrpSpPr/>
            <p:nvPr/>
          </p:nvGrpSpPr>
          <p:grpSpPr>
            <a:xfrm>
              <a:off x="281637" y="0"/>
              <a:ext cx="2225256" cy="222525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22" name="Group 22"/>
            <p:cNvGrpSpPr>
              <a:grpSpLocks noChangeAspect="1"/>
            </p:cNvGrpSpPr>
            <p:nvPr/>
          </p:nvGrpSpPr>
          <p:grpSpPr>
            <a:xfrm>
              <a:off x="0" y="0"/>
              <a:ext cx="887459" cy="887459"/>
              <a:chOff x="0" y="0"/>
              <a:chExt cx="1708150" cy="1708150"/>
            </a:xfrm>
          </p:grpSpPr>
          <p:sp>
            <p:nvSpPr>
              <p:cNvPr id="23" name="Freeform 2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24" name="TextBox 24"/>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3</a:t>
              </a:r>
            </a:p>
          </p:txBody>
        </p:sp>
        <p:sp>
          <p:nvSpPr>
            <p:cNvPr id="25" name="TextBox 25"/>
            <p:cNvSpPr txBox="1"/>
            <p:nvPr/>
          </p:nvSpPr>
          <p:spPr>
            <a:xfrm>
              <a:off x="2749307" y="787399"/>
              <a:ext cx="8652605" cy="753355"/>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Purchasing process</a:t>
              </a:r>
            </a:p>
          </p:txBody>
        </p:sp>
      </p:grpSp>
      <p:grpSp>
        <p:nvGrpSpPr>
          <p:cNvPr id="26" name="Group 26"/>
          <p:cNvGrpSpPr/>
          <p:nvPr/>
        </p:nvGrpSpPr>
        <p:grpSpPr>
          <a:xfrm>
            <a:off x="4035795" y="8439576"/>
            <a:ext cx="8991384" cy="1668942"/>
            <a:chOff x="0" y="0"/>
            <a:chExt cx="11988512" cy="2225256"/>
          </a:xfrm>
        </p:grpSpPr>
        <p:grpSp>
          <p:nvGrpSpPr>
            <p:cNvPr id="27" name="Group 27"/>
            <p:cNvGrpSpPr/>
            <p:nvPr/>
          </p:nvGrpSpPr>
          <p:grpSpPr>
            <a:xfrm>
              <a:off x="281637" y="0"/>
              <a:ext cx="2225256" cy="2225256"/>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1D40"/>
              </a:solidFill>
            </p:spPr>
          </p:sp>
        </p:grpSp>
        <p:grpSp>
          <p:nvGrpSpPr>
            <p:cNvPr id="29" name="Group 29"/>
            <p:cNvGrpSpPr>
              <a:grpSpLocks noChangeAspect="1"/>
            </p:cNvGrpSpPr>
            <p:nvPr/>
          </p:nvGrpSpPr>
          <p:grpSpPr>
            <a:xfrm>
              <a:off x="0" y="0"/>
              <a:ext cx="887459" cy="887459"/>
              <a:chOff x="0" y="0"/>
              <a:chExt cx="1708150" cy="1708150"/>
            </a:xfrm>
          </p:grpSpPr>
          <p:sp>
            <p:nvSpPr>
              <p:cNvPr id="30" name="Freeform 3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31" name="TextBox 31"/>
            <p:cNvSpPr txBox="1"/>
            <p:nvPr/>
          </p:nvSpPr>
          <p:spPr>
            <a:xfrm>
              <a:off x="425678" y="684580"/>
              <a:ext cx="1963849" cy="930418"/>
            </a:xfrm>
            <a:prstGeom prst="rect">
              <a:avLst/>
            </a:prstGeom>
          </p:spPr>
          <p:txBody>
            <a:bodyPr lIns="0" tIns="0" rIns="0" bIns="0" rtlCol="0" anchor="t">
              <a:spAutoFit/>
            </a:bodyPr>
            <a:lstStyle/>
            <a:p>
              <a:pPr algn="ctr">
                <a:lnSpc>
                  <a:spcPts val="5880"/>
                </a:lnSpc>
              </a:pPr>
              <a:r>
                <a:rPr lang="en-US" sz="4200">
                  <a:solidFill>
                    <a:srgbClr val="FFFFFF"/>
                  </a:solidFill>
                  <a:latin typeface="Josefin Sans Bold"/>
                </a:rPr>
                <a:t>4</a:t>
              </a:r>
            </a:p>
          </p:txBody>
        </p:sp>
        <p:sp>
          <p:nvSpPr>
            <p:cNvPr id="32" name="TextBox 32"/>
            <p:cNvSpPr txBox="1"/>
            <p:nvPr/>
          </p:nvSpPr>
          <p:spPr>
            <a:xfrm>
              <a:off x="2749307" y="380613"/>
              <a:ext cx="9239205" cy="1566927"/>
            </a:xfrm>
            <a:prstGeom prst="rect">
              <a:avLst/>
            </a:prstGeom>
          </p:spPr>
          <p:txBody>
            <a:bodyPr lIns="0" tIns="0" rIns="0" bIns="0" rtlCol="0" anchor="t">
              <a:spAutoFit/>
            </a:bodyPr>
            <a:lstStyle/>
            <a:p>
              <a:pPr>
                <a:lnSpc>
                  <a:spcPts val="4851"/>
                </a:lnSpc>
              </a:pPr>
              <a:r>
                <a:rPr lang="en-US" sz="3465">
                  <a:solidFill>
                    <a:srgbClr val="94DDDE"/>
                  </a:solidFill>
                  <a:latin typeface="Source Sans Pro"/>
                </a:rPr>
                <a:t>Correlation between Purchasing and Selling</a:t>
              </a:r>
            </a:p>
          </p:txBody>
        </p:sp>
      </p:grpSp>
      <p:sp>
        <p:nvSpPr>
          <p:cNvPr id="33" name="TextBox 33"/>
          <p:cNvSpPr txBox="1"/>
          <p:nvPr/>
        </p:nvSpPr>
        <p:spPr>
          <a:xfrm>
            <a:off x="1585675" y="366277"/>
            <a:ext cx="13910836" cy="1226820"/>
          </a:xfrm>
          <a:prstGeom prst="rect">
            <a:avLst/>
          </a:prstGeom>
        </p:spPr>
        <p:txBody>
          <a:bodyPr lIns="0" tIns="0" rIns="0" bIns="0" rtlCol="0" anchor="t">
            <a:spAutoFit/>
          </a:bodyPr>
          <a:lstStyle/>
          <a:p>
            <a:pPr algn="ctr">
              <a:lnSpc>
                <a:spcPts val="10080"/>
              </a:lnSpc>
            </a:pPr>
            <a:r>
              <a:rPr lang="en-US" sz="7200">
                <a:solidFill>
                  <a:srgbClr val="F7B4A7"/>
                </a:solidFill>
                <a:latin typeface="Josefin Sans Bold"/>
              </a:rPr>
              <a:t>CHAPTER’S MAIN CONTENTS</a:t>
            </a:r>
          </a:p>
        </p:txBody>
      </p:sp>
      <p:grpSp>
        <p:nvGrpSpPr>
          <p:cNvPr id="34" name="Group 34"/>
          <p:cNvGrpSpPr/>
          <p:nvPr/>
        </p:nvGrpSpPr>
        <p:grpSpPr>
          <a:xfrm>
            <a:off x="15116256" y="7191852"/>
            <a:ext cx="6962142" cy="5230532"/>
            <a:chOff x="0" y="0"/>
            <a:chExt cx="9282856" cy="6974043"/>
          </a:xfrm>
        </p:grpSpPr>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37" name="Picture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38" name="Picture 3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39" name="Picture 3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40" name="Picture 4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942423">
            <a:off x="583211" y="7785615"/>
            <a:ext cx="1077795" cy="37282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29</a:t>
            </a:r>
          </a:p>
        </p:txBody>
      </p:sp>
      <p:grpSp>
        <p:nvGrpSpPr>
          <p:cNvPr id="5" name="Group 5"/>
          <p:cNvGrpSpPr/>
          <p:nvPr/>
        </p:nvGrpSpPr>
        <p:grpSpPr>
          <a:xfrm>
            <a:off x="15932988" y="7671734"/>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224430" y="318060"/>
            <a:ext cx="16137608" cy="952184"/>
          </a:xfrm>
          <a:prstGeom prst="rect">
            <a:avLst/>
          </a:prstGeom>
        </p:spPr>
        <p:txBody>
          <a:bodyPr wrap="square" lIns="0" tIns="0" rIns="0" bIns="0" rtlCol="0" anchor="t">
            <a:spAutoFit/>
          </a:bodyPr>
          <a:lstStyle/>
          <a:p>
            <a:pPr>
              <a:lnSpc>
                <a:spcPts val="7680"/>
              </a:lnSpc>
            </a:pPr>
            <a:r>
              <a:rPr lang="en-US" sz="5500" dirty="0">
                <a:solidFill>
                  <a:srgbClr val="F7B4A7"/>
                </a:solidFill>
                <a:latin typeface="Josefin Sans Bold"/>
              </a:rPr>
              <a:t>4. Correlation between Purchasing and Selling</a:t>
            </a:r>
          </a:p>
        </p:txBody>
      </p:sp>
      <p:pic>
        <p:nvPicPr>
          <p:cNvPr id="12" name="Picture 12"/>
          <p:cNvPicPr>
            <a:picLocks noChangeAspect="1"/>
          </p:cNvPicPr>
          <p:nvPr/>
        </p:nvPicPr>
        <p:blipFill>
          <a:blip r:embed="rId12"/>
          <a:srcRect/>
          <a:stretch>
            <a:fillRect/>
          </a:stretch>
        </p:blipFill>
        <p:spPr>
          <a:xfrm>
            <a:off x="4470413" y="1197788"/>
            <a:ext cx="7886906" cy="88049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30</a:t>
            </a:r>
          </a:p>
        </p:txBody>
      </p:sp>
      <p:grpSp>
        <p:nvGrpSpPr>
          <p:cNvPr id="5" name="Group 5"/>
          <p:cNvGrpSpPr/>
          <p:nvPr/>
        </p:nvGrpSpPr>
        <p:grpSpPr>
          <a:xfrm>
            <a:off x="15932988" y="7671734"/>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sp>
        <p:nvSpPr>
          <p:cNvPr id="11" name="TextBox 11"/>
          <p:cNvSpPr txBox="1"/>
          <p:nvPr/>
        </p:nvSpPr>
        <p:spPr>
          <a:xfrm>
            <a:off x="5842021" y="602497"/>
            <a:ext cx="4717807" cy="990600"/>
          </a:xfrm>
          <a:prstGeom prst="rect">
            <a:avLst/>
          </a:prstGeom>
        </p:spPr>
        <p:txBody>
          <a:bodyPr lIns="0" tIns="0" rIns="0" bIns="0" rtlCol="0" anchor="t">
            <a:spAutoFit/>
          </a:bodyPr>
          <a:lstStyle/>
          <a:p>
            <a:pPr>
              <a:lnSpc>
                <a:spcPts val="7680"/>
              </a:lnSpc>
            </a:pPr>
            <a:r>
              <a:rPr lang="en-US" sz="6400" dirty="0">
                <a:solidFill>
                  <a:srgbClr val="F7B4A7"/>
                </a:solidFill>
                <a:latin typeface="Josefin Sans Bold"/>
              </a:rPr>
              <a:t>SUMMARY</a:t>
            </a:r>
          </a:p>
        </p:txBody>
      </p:sp>
      <p:pic>
        <p:nvPicPr>
          <p:cNvPr id="12" name="Picture 12"/>
          <p:cNvPicPr>
            <a:picLocks noChangeAspect="1"/>
          </p:cNvPicPr>
          <p:nvPr/>
        </p:nvPicPr>
        <p:blipFill>
          <a:blip r:embed="rId12"/>
          <a:srcRect/>
          <a:stretch>
            <a:fillRect/>
          </a:stretch>
        </p:blipFill>
        <p:spPr>
          <a:xfrm>
            <a:off x="2475806" y="1593097"/>
            <a:ext cx="11729523" cy="823807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932988" y="7671734"/>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grpSp>
        <p:nvGrpSpPr>
          <p:cNvPr id="10" name="Group 10"/>
          <p:cNvGrpSpPr/>
          <p:nvPr/>
        </p:nvGrpSpPr>
        <p:grpSpPr>
          <a:xfrm>
            <a:off x="1501330" y="1510101"/>
            <a:ext cx="11728688" cy="6317860"/>
            <a:chOff x="0" y="0"/>
            <a:chExt cx="15638251" cy="8423814"/>
          </a:xfrm>
        </p:grpSpPr>
        <p:sp>
          <p:nvSpPr>
            <p:cNvPr id="11" name="TextBox 11"/>
            <p:cNvSpPr txBox="1"/>
            <p:nvPr/>
          </p:nvSpPr>
          <p:spPr>
            <a:xfrm>
              <a:off x="0" y="308893"/>
              <a:ext cx="15638251" cy="4324425"/>
            </a:xfrm>
            <a:prstGeom prst="rect">
              <a:avLst/>
            </a:prstGeom>
          </p:spPr>
          <p:txBody>
            <a:bodyPr lIns="0" tIns="0" rIns="0" bIns="0" rtlCol="0" anchor="t">
              <a:spAutoFit/>
            </a:bodyPr>
            <a:lstStyle/>
            <a:p>
              <a:pPr>
                <a:lnSpc>
                  <a:spcPts val="12061"/>
                </a:lnSpc>
              </a:pPr>
              <a:r>
                <a:rPr lang="en-US" sz="12831" spc="-141">
                  <a:solidFill>
                    <a:srgbClr val="F2FEFF"/>
                  </a:solidFill>
                  <a:latin typeface="Josefin Sans Bold"/>
                </a:rPr>
                <a:t>Do you have any question?</a:t>
              </a:r>
            </a:p>
          </p:txBody>
        </p:sp>
        <p:sp>
          <p:nvSpPr>
            <p:cNvPr id="12" name="TextBox 12"/>
            <p:cNvSpPr txBox="1"/>
            <p:nvPr/>
          </p:nvSpPr>
          <p:spPr>
            <a:xfrm>
              <a:off x="0" y="6210165"/>
              <a:ext cx="15638251" cy="2213649"/>
            </a:xfrm>
            <a:prstGeom prst="rect">
              <a:avLst/>
            </a:prstGeom>
          </p:spPr>
          <p:txBody>
            <a:bodyPr lIns="0" tIns="0" rIns="0" bIns="0" rtlCol="0" anchor="t">
              <a:spAutoFit/>
            </a:bodyPr>
            <a:lstStyle/>
            <a:p>
              <a:pPr>
                <a:lnSpc>
                  <a:spcPts val="6736"/>
                </a:lnSpc>
              </a:pPr>
              <a:r>
                <a:rPr lang="en-US" sz="4811" dirty="0">
                  <a:solidFill>
                    <a:srgbClr val="FEFEFE"/>
                  </a:solidFill>
                  <a:latin typeface="Josefin Sans Regular"/>
                </a:rPr>
                <a:t>Please send us! Hope you learned something new.</a:t>
              </a:r>
            </a:p>
          </p:txBody>
        </p:sp>
      </p:grpSp>
      <p:grpSp>
        <p:nvGrpSpPr>
          <p:cNvPr id="13" name="Group 13"/>
          <p:cNvGrpSpPr/>
          <p:nvPr/>
        </p:nvGrpSpPr>
        <p:grpSpPr>
          <a:xfrm>
            <a:off x="9925557" y="2660502"/>
            <a:ext cx="6608921" cy="8015138"/>
            <a:chOff x="0" y="0"/>
            <a:chExt cx="8811895" cy="10686851"/>
          </a:xfrm>
        </p:grpSpPr>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97070" y="2321681"/>
              <a:ext cx="7461396" cy="4666764"/>
            </a:xfrm>
            <a:prstGeom prst="rect">
              <a:avLst/>
            </a:prstGeom>
          </p:spPr>
        </p:pic>
        <p:pic>
          <p:nvPicPr>
            <p:cNvPr id="15" name="Picture 1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7954846"/>
              <a:ext cx="4368032" cy="2732005"/>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346795" y="6817072"/>
              <a:ext cx="3311671" cy="2071300"/>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86699" y="0"/>
              <a:ext cx="3311671" cy="2071300"/>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50499" y="2475110"/>
              <a:ext cx="7461396" cy="4666764"/>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943882" y="3398627"/>
            <a:ext cx="13344118" cy="5322106"/>
          </a:xfrm>
          <a:prstGeom prst="rect">
            <a:avLst/>
          </a:prstGeom>
        </p:spPr>
        <p:txBody>
          <a:bodyPr lIns="0" tIns="0" rIns="0" bIns="0" rtlCol="0" anchor="t">
            <a:spAutoFit/>
          </a:bodyPr>
          <a:lstStyle/>
          <a:p>
            <a:pPr algn="ctr">
              <a:lnSpc>
                <a:spcPts val="13932"/>
              </a:lnSpc>
            </a:pPr>
            <a:r>
              <a:rPr lang="en-US" sz="12781">
                <a:solidFill>
                  <a:srgbClr val="94DDDE"/>
                </a:solidFill>
                <a:latin typeface="Montserrat Extra-Bold Bold"/>
              </a:rPr>
              <a:t>THANK YOU </a:t>
            </a:r>
          </a:p>
          <a:p>
            <a:pPr algn="ctr">
              <a:lnSpc>
                <a:spcPts val="13932"/>
              </a:lnSpc>
            </a:pPr>
            <a:r>
              <a:rPr lang="en-US" sz="12781">
                <a:solidFill>
                  <a:srgbClr val="94DDDE"/>
                </a:solidFill>
                <a:latin typeface="Montserrat Extra-Bold Bold"/>
              </a:rPr>
              <a:t>FOR </a:t>
            </a:r>
          </a:p>
          <a:p>
            <a:pPr algn="ctr">
              <a:lnSpc>
                <a:spcPts val="13932"/>
              </a:lnSpc>
            </a:pPr>
            <a:r>
              <a:rPr lang="en-US" sz="12781">
                <a:solidFill>
                  <a:srgbClr val="94DDDE"/>
                </a:solidFill>
                <a:latin typeface="Montserrat Extra-Bold Bold"/>
              </a:rPr>
              <a:t>LISTENING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343" y="1639355"/>
            <a:ext cx="2645731" cy="162592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275743" y="5514408"/>
            <a:ext cx="5758626"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943882" y="-1590535"/>
            <a:ext cx="1491622" cy="322989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45737" y="-1338979"/>
            <a:ext cx="3748344" cy="307364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963073" y="-2243246"/>
            <a:ext cx="4317873" cy="5892879"/>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346444" y="3265277"/>
            <a:ext cx="4597438" cy="28420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16454" y="673727"/>
            <a:ext cx="16052166"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1. Some basic concepts of purchasing</a:t>
            </a:r>
          </a:p>
        </p:txBody>
      </p:sp>
      <p:grpSp>
        <p:nvGrpSpPr>
          <p:cNvPr id="3" name="Group 3"/>
          <p:cNvGrpSpPr>
            <a:grpSpLocks noChangeAspect="1"/>
          </p:cNvGrpSpPr>
          <p:nvPr/>
        </p:nvGrpSpPr>
        <p:grpSpPr>
          <a:xfrm>
            <a:off x="15496511" y="-2073803"/>
            <a:ext cx="4523634" cy="4523634"/>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5" name="Group 5"/>
          <p:cNvGrpSpPr/>
          <p:nvPr/>
        </p:nvGrpSpPr>
        <p:grpSpPr>
          <a:xfrm>
            <a:off x="15116256" y="7191852"/>
            <a:ext cx="6962142" cy="5230532"/>
            <a:chOff x="0" y="0"/>
            <a:chExt cx="9282856" cy="697404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1" name="Picture 11"/>
          <p:cNvPicPr>
            <a:picLocks noChangeAspect="1"/>
          </p:cNvPicPr>
          <p:nvPr/>
        </p:nvPicPr>
        <p:blipFill>
          <a:blip r:embed="rId12"/>
          <a:srcRect/>
          <a:stretch>
            <a:fillRect/>
          </a:stretch>
        </p:blipFill>
        <p:spPr>
          <a:xfrm>
            <a:off x="5714419" y="1894722"/>
            <a:ext cx="11444683" cy="7643866"/>
          </a:xfrm>
          <a:prstGeom prst="rect">
            <a:avLst/>
          </a:prstGeom>
        </p:spPr>
      </p:pic>
      <p:sp>
        <p:nvSpPr>
          <p:cNvPr id="12" name="TextBox 12"/>
          <p:cNvSpPr txBox="1"/>
          <p:nvPr/>
        </p:nvSpPr>
        <p:spPr>
          <a:xfrm>
            <a:off x="666950" y="3148868"/>
            <a:ext cx="5147667" cy="3519428"/>
          </a:xfrm>
          <a:prstGeom prst="rect">
            <a:avLst/>
          </a:prstGeom>
        </p:spPr>
        <p:txBody>
          <a:bodyPr lIns="0" tIns="0" rIns="0" bIns="0" rtlCol="0" anchor="t">
            <a:spAutoFit/>
          </a:bodyPr>
          <a:lstStyle/>
          <a:p>
            <a:pPr>
              <a:lnSpc>
                <a:spcPts val="4633"/>
              </a:lnSpc>
            </a:pPr>
            <a:r>
              <a:rPr lang="en-US" sz="3861">
                <a:solidFill>
                  <a:srgbClr val="94DDDE"/>
                </a:solidFill>
                <a:latin typeface="Josefin Sans Regular"/>
              </a:rPr>
              <a:t> The origin of purchasing activities is to serve manufacture, sales, commercial storage, purchase of assets and tools.</a:t>
            </a:r>
          </a:p>
        </p:txBody>
      </p:sp>
      <p:sp>
        <p:nvSpPr>
          <p:cNvPr id="13" name="TextBox 13"/>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26461">
            <a:off x="15532829" y="9885963"/>
            <a:ext cx="154770" cy="16851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81515">
            <a:off x="16342468" y="9100704"/>
            <a:ext cx="4822108" cy="268284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799910">
            <a:off x="16442830" y="8705531"/>
            <a:ext cx="935482" cy="881054"/>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15969305" y="9174020"/>
            <a:ext cx="154770" cy="168516"/>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15992311" y="9577951"/>
            <a:ext cx="237252" cy="258324"/>
          </a:xfrm>
          <a:prstGeom prst="rect">
            <a:avLst/>
          </a:prstGeom>
        </p:spPr>
      </p:pic>
      <p:pic>
        <p:nvPicPr>
          <p:cNvPr id="9" name="Picture 9"/>
          <p:cNvPicPr>
            <a:picLocks noChangeAspect="1"/>
          </p:cNvPicPr>
          <p:nvPr/>
        </p:nvPicPr>
        <p:blipFill>
          <a:blip r:embed="rId12"/>
          <a:srcRect/>
          <a:stretch>
            <a:fillRect/>
          </a:stretch>
        </p:blipFill>
        <p:spPr>
          <a:xfrm>
            <a:off x="1645210" y="3196554"/>
            <a:ext cx="13851302" cy="4687882"/>
          </a:xfrm>
          <a:prstGeom prst="rect">
            <a:avLst/>
          </a:prstGeom>
        </p:spPr>
      </p:pic>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04</a:t>
            </a:r>
          </a:p>
        </p:txBody>
      </p:sp>
      <p:sp>
        <p:nvSpPr>
          <p:cNvPr id="11" name="TextBox 11"/>
          <p:cNvSpPr txBox="1"/>
          <p:nvPr/>
        </p:nvSpPr>
        <p:spPr>
          <a:xfrm>
            <a:off x="296694" y="576769"/>
            <a:ext cx="16052166"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1. Some basic concepts of purchasing</a:t>
            </a:r>
          </a:p>
        </p:txBody>
      </p:sp>
      <p:sp>
        <p:nvSpPr>
          <p:cNvPr id="12" name="TextBox 12"/>
          <p:cNvSpPr txBox="1"/>
          <p:nvPr/>
        </p:nvSpPr>
        <p:spPr>
          <a:xfrm>
            <a:off x="832413" y="8189236"/>
            <a:ext cx="14777800" cy="1352803"/>
          </a:xfrm>
          <a:prstGeom prst="rect">
            <a:avLst/>
          </a:prstGeom>
        </p:spPr>
        <p:txBody>
          <a:bodyPr lIns="0" tIns="0" rIns="0" bIns="0" rtlCol="0" anchor="t">
            <a:spAutoFit/>
          </a:bodyPr>
          <a:lstStyle/>
          <a:p>
            <a:pPr>
              <a:lnSpc>
                <a:spcPts val="3556"/>
              </a:lnSpc>
            </a:pPr>
            <a:r>
              <a:rPr lang="en-US" sz="2963">
                <a:solidFill>
                  <a:srgbClr val="94DDDE"/>
                </a:solidFill>
                <a:latin typeface="Josefin Sans Regular"/>
              </a:rPr>
              <a:t>b. Purchase to stock up on commercial goods: for commercial businesses (not manufacturing, only buying and selling). The SOP (at the Sales Planning section) will be converted into a commercial product purchase order for sale on a periodic basis.</a:t>
            </a:r>
          </a:p>
        </p:txBody>
      </p:sp>
      <p:sp>
        <p:nvSpPr>
          <p:cNvPr id="13" name="TextBox 13"/>
          <p:cNvSpPr txBox="1"/>
          <p:nvPr/>
        </p:nvSpPr>
        <p:spPr>
          <a:xfrm>
            <a:off x="832413" y="1639504"/>
            <a:ext cx="15452823" cy="1800562"/>
          </a:xfrm>
          <a:prstGeom prst="rect">
            <a:avLst/>
          </a:prstGeom>
        </p:spPr>
        <p:txBody>
          <a:bodyPr lIns="0" tIns="0" rIns="0" bIns="0" rtlCol="0" anchor="t">
            <a:spAutoFit/>
          </a:bodyPr>
          <a:lstStyle/>
          <a:p>
            <a:pPr>
              <a:lnSpc>
                <a:spcPts val="3556"/>
              </a:lnSpc>
            </a:pPr>
            <a:r>
              <a:rPr lang="en-US" sz="2963">
                <a:solidFill>
                  <a:srgbClr val="94DDDE"/>
                </a:solidFill>
                <a:latin typeface="Josefin Sans Regular"/>
              </a:rPr>
              <a:t>a. Purchasing to serve manufacture: Start from Aggregate Plan (SOP – Sale &amp; Operation Planning), this is a business model in the direction of MTS (Make To Stock) with production base on SOP(Standard Operating Procedures) to stockpile before selling.</a:t>
            </a:r>
          </a:p>
          <a:p>
            <a:pPr>
              <a:lnSpc>
                <a:spcPts val="3556"/>
              </a:lnSpc>
            </a:pPr>
            <a:endParaRPr lang="en-US" sz="2963">
              <a:solidFill>
                <a:srgbClr val="94DDDE"/>
              </a:solidFill>
              <a:latin typeface="Josefin Sans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29208" y="1504950"/>
            <a:ext cx="14256771" cy="1398667"/>
          </a:xfrm>
          <a:prstGeom prst="rect">
            <a:avLst/>
          </a:prstGeom>
        </p:spPr>
        <p:txBody>
          <a:bodyPr lIns="0" tIns="0" rIns="0" bIns="0" rtlCol="0" anchor="t">
            <a:spAutoFit/>
          </a:bodyPr>
          <a:lstStyle/>
          <a:p>
            <a:pPr>
              <a:lnSpc>
                <a:spcPts val="3677"/>
              </a:lnSpc>
            </a:pPr>
            <a:r>
              <a:rPr lang="en-US" sz="3064" dirty="0">
                <a:solidFill>
                  <a:srgbClr val="94DDDE"/>
                </a:solidFill>
                <a:latin typeface="Josefin Sans Regular"/>
              </a:rPr>
              <a:t>c. Purchasing for Sales: This is an MTO (Make To Order) oriented business, the product will not be created or stocked in advance, but only appears when there is a customer's temptation to buy.</a:t>
            </a:r>
          </a:p>
        </p:txBody>
      </p:sp>
      <p:grpSp>
        <p:nvGrpSpPr>
          <p:cNvPr id="3" name="Group 3"/>
          <p:cNvGrpSpPr>
            <a:grpSpLocks noChangeAspect="1"/>
          </p:cNvGrpSpPr>
          <p:nvPr/>
        </p:nvGrpSpPr>
        <p:grpSpPr>
          <a:xfrm>
            <a:off x="15496511" y="-2073803"/>
            <a:ext cx="4523634" cy="4523634"/>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sp>
        <p:nvSpPr>
          <p:cNvPr id="5" name="TextBox 5"/>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05</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5580240" y="8945577"/>
            <a:ext cx="4822108" cy="268284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5680601" y="8550404"/>
            <a:ext cx="935482" cy="881054"/>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14808595" y="9214883"/>
            <a:ext cx="154770" cy="168516"/>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15207077" y="9018892"/>
            <a:ext cx="154770" cy="168516"/>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15230082" y="9422824"/>
            <a:ext cx="237252" cy="258324"/>
          </a:xfrm>
          <a:prstGeom prst="rect">
            <a:avLst/>
          </a:prstGeom>
        </p:spPr>
      </p:pic>
      <p:pic>
        <p:nvPicPr>
          <p:cNvPr id="11" name="Picture 11"/>
          <p:cNvPicPr>
            <a:picLocks noChangeAspect="1"/>
          </p:cNvPicPr>
          <p:nvPr/>
        </p:nvPicPr>
        <p:blipFill>
          <a:blip r:embed="rId12"/>
          <a:srcRect/>
          <a:stretch>
            <a:fillRect/>
          </a:stretch>
        </p:blipFill>
        <p:spPr>
          <a:xfrm>
            <a:off x="1959268" y="3041516"/>
            <a:ext cx="14369464" cy="6977173"/>
          </a:xfrm>
          <a:prstGeom prst="rect">
            <a:avLst/>
          </a:prstGeom>
        </p:spPr>
      </p:pic>
      <p:sp>
        <p:nvSpPr>
          <p:cNvPr id="12" name="TextBox 12"/>
          <p:cNvSpPr txBox="1"/>
          <p:nvPr/>
        </p:nvSpPr>
        <p:spPr>
          <a:xfrm>
            <a:off x="343372" y="523875"/>
            <a:ext cx="16052166"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1. Some basic concepts of purchasing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5580240" y="8945577"/>
            <a:ext cx="4822108" cy="26828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5680601" y="8550404"/>
            <a:ext cx="935482" cy="881054"/>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14808595" y="9214883"/>
            <a:ext cx="154770" cy="168516"/>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15207077" y="9018892"/>
            <a:ext cx="154770" cy="168516"/>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15230082" y="9422824"/>
            <a:ext cx="237252" cy="258324"/>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756111" y="3010482"/>
            <a:ext cx="7785297" cy="6860793"/>
          </a:xfrm>
          <a:prstGeom prst="rect">
            <a:avLst/>
          </a:prstGeom>
        </p:spPr>
      </p:pic>
      <p:sp>
        <p:nvSpPr>
          <p:cNvPr id="10" name="TextBox 10"/>
          <p:cNvSpPr txBox="1"/>
          <p:nvPr/>
        </p:nvSpPr>
        <p:spPr>
          <a:xfrm>
            <a:off x="854401" y="1583572"/>
            <a:ext cx="15293941" cy="1426910"/>
          </a:xfrm>
          <a:prstGeom prst="rect">
            <a:avLst/>
          </a:prstGeom>
        </p:spPr>
        <p:txBody>
          <a:bodyPr lIns="0" tIns="0" rIns="0" bIns="0" rtlCol="0" anchor="t">
            <a:spAutoFit/>
          </a:bodyPr>
          <a:lstStyle/>
          <a:p>
            <a:pPr>
              <a:lnSpc>
                <a:spcPts val="3752"/>
              </a:lnSpc>
            </a:pPr>
            <a:r>
              <a:rPr lang="en-US" sz="3127">
                <a:solidFill>
                  <a:srgbClr val="94DDDE"/>
                </a:solidFill>
                <a:latin typeface="Josefin Sans Regular"/>
              </a:rPr>
              <a:t>d. Purchasing property and tools: Buying assets, tools: based on the annual allocated budget, the company will make a decision to purchase assets (factories, vehicles, ...) or tools.</a:t>
            </a:r>
          </a:p>
        </p:txBody>
      </p:sp>
      <p:sp>
        <p:nvSpPr>
          <p:cNvPr id="11" name="TextBox 11"/>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06</a:t>
            </a:r>
          </a:p>
        </p:txBody>
      </p:sp>
      <p:sp>
        <p:nvSpPr>
          <p:cNvPr id="12" name="TextBox 12"/>
          <p:cNvSpPr txBox="1"/>
          <p:nvPr/>
        </p:nvSpPr>
        <p:spPr>
          <a:xfrm>
            <a:off x="218189" y="440572"/>
            <a:ext cx="16052166"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1. Some basic concepts of purchasing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116256" y="7191852"/>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a:stretch>
            <a:fillRect/>
          </a:stretch>
        </p:blipFill>
        <p:spPr>
          <a:xfrm>
            <a:off x="1967209" y="3371763"/>
            <a:ext cx="14353582" cy="6915237"/>
          </a:xfrm>
          <a:prstGeom prst="rect">
            <a:avLst/>
          </a:prstGeom>
        </p:spPr>
      </p:pic>
      <p:sp>
        <p:nvSpPr>
          <p:cNvPr id="11" name="TextBox 11"/>
          <p:cNvSpPr txBox="1"/>
          <p:nvPr/>
        </p:nvSpPr>
        <p:spPr>
          <a:xfrm>
            <a:off x="416454" y="300872"/>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2. Master Data in ERP – Purchase</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07</a:t>
            </a:r>
          </a:p>
        </p:txBody>
      </p:sp>
      <p:sp>
        <p:nvSpPr>
          <p:cNvPr id="13" name="TextBox 13"/>
          <p:cNvSpPr txBox="1"/>
          <p:nvPr/>
        </p:nvSpPr>
        <p:spPr>
          <a:xfrm>
            <a:off x="1262106" y="1199280"/>
            <a:ext cx="5411238" cy="594402"/>
          </a:xfrm>
          <a:prstGeom prst="rect">
            <a:avLst/>
          </a:prstGeom>
        </p:spPr>
        <p:txBody>
          <a:bodyPr lIns="0" tIns="0" rIns="0" bIns="0" rtlCol="0" anchor="t">
            <a:spAutoFit/>
          </a:bodyPr>
          <a:lstStyle/>
          <a:p>
            <a:pPr>
              <a:lnSpc>
                <a:spcPts val="4788"/>
              </a:lnSpc>
            </a:pPr>
            <a:r>
              <a:rPr lang="en-US" sz="3420">
                <a:solidFill>
                  <a:srgbClr val="94DDDE"/>
                </a:solidFill>
                <a:latin typeface="Josefin Sans Bold Bold"/>
              </a:rPr>
              <a:t>2.1 Vendor Master Data</a:t>
            </a:r>
          </a:p>
        </p:txBody>
      </p:sp>
      <p:sp>
        <p:nvSpPr>
          <p:cNvPr id="14" name="TextBox 14"/>
          <p:cNvSpPr txBox="1"/>
          <p:nvPr/>
        </p:nvSpPr>
        <p:spPr>
          <a:xfrm>
            <a:off x="1653424" y="1717481"/>
            <a:ext cx="12948952" cy="1104625"/>
          </a:xfrm>
          <a:prstGeom prst="rect">
            <a:avLst/>
          </a:prstGeom>
        </p:spPr>
        <p:txBody>
          <a:bodyPr lIns="0" tIns="0" rIns="0" bIns="0" rtlCol="0" anchor="t">
            <a:spAutoFit/>
          </a:bodyPr>
          <a:lstStyle/>
          <a:p>
            <a:pPr>
              <a:lnSpc>
                <a:spcPts val="4445"/>
              </a:lnSpc>
            </a:pPr>
            <a:r>
              <a:rPr lang="en-US" sz="3175">
                <a:solidFill>
                  <a:srgbClr val="FEFEFE"/>
                </a:solidFill>
                <a:latin typeface="Josefin Sans Regular"/>
              </a:rPr>
              <a:t>Like customer master data, supplier master data still have 3 kind of information should be stored include: </a:t>
            </a:r>
          </a:p>
        </p:txBody>
      </p:sp>
      <p:sp>
        <p:nvSpPr>
          <p:cNvPr id="15" name="TextBox 15"/>
          <p:cNvSpPr txBox="1"/>
          <p:nvPr/>
        </p:nvSpPr>
        <p:spPr>
          <a:xfrm>
            <a:off x="2897155" y="2745906"/>
            <a:ext cx="4839427" cy="625857"/>
          </a:xfrm>
          <a:prstGeom prst="rect">
            <a:avLst/>
          </a:prstGeom>
        </p:spPr>
        <p:txBody>
          <a:bodyPr lIns="0" tIns="0" rIns="0" bIns="0" rtlCol="0" anchor="t">
            <a:spAutoFit/>
          </a:bodyPr>
          <a:lstStyle/>
          <a:p>
            <a:pPr>
              <a:lnSpc>
                <a:spcPts val="5156"/>
              </a:lnSpc>
            </a:pPr>
            <a:r>
              <a:rPr lang="en-US" sz="3683">
                <a:solidFill>
                  <a:srgbClr val="FEFEFE"/>
                </a:solidFill>
                <a:latin typeface="Josefin Sans Regular"/>
              </a:rPr>
              <a:t>• General information: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1284D"/>
            </a:solidFill>
          </p:spPr>
        </p:sp>
      </p:grpSp>
      <p:grpSp>
        <p:nvGrpSpPr>
          <p:cNvPr id="4" name="Group 4"/>
          <p:cNvGrpSpPr/>
          <p:nvPr/>
        </p:nvGrpSpPr>
        <p:grpSpPr>
          <a:xfrm>
            <a:off x="15496511" y="7671734"/>
            <a:ext cx="6962142" cy="5230532"/>
            <a:chOff x="0" y="0"/>
            <a:chExt cx="9282856" cy="6974043"/>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281515">
              <a:off x="1255872" y="1401954"/>
              <a:ext cx="7495340" cy="4170135"/>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99910">
              <a:off x="1411871" y="787708"/>
              <a:ext cx="1454086" cy="1369484"/>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226461">
              <a:off x="56451" y="1820555"/>
              <a:ext cx="240569" cy="261936"/>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26461">
              <a:off x="675839" y="1515913"/>
              <a:ext cx="240569" cy="261936"/>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26461">
              <a:off x="711598" y="2143772"/>
              <a:ext cx="368778" cy="401531"/>
            </a:xfrm>
            <a:prstGeom prst="rect">
              <a:avLst/>
            </a:prstGeom>
          </p:spPr>
        </p:pic>
      </p:grpSp>
      <p:pic>
        <p:nvPicPr>
          <p:cNvPr id="10" name="Picture 10"/>
          <p:cNvPicPr>
            <a:picLocks noChangeAspect="1"/>
          </p:cNvPicPr>
          <p:nvPr/>
        </p:nvPicPr>
        <p:blipFill>
          <a:blip r:embed="rId12"/>
          <a:srcRect b="2216"/>
          <a:stretch>
            <a:fillRect/>
          </a:stretch>
        </p:blipFill>
        <p:spPr>
          <a:xfrm>
            <a:off x="626653" y="2955201"/>
            <a:ext cx="17034694" cy="5767758"/>
          </a:xfrm>
          <a:prstGeom prst="rect">
            <a:avLst/>
          </a:prstGeom>
        </p:spPr>
      </p:pic>
      <p:sp>
        <p:nvSpPr>
          <p:cNvPr id="11" name="TextBox 11"/>
          <p:cNvSpPr txBox="1"/>
          <p:nvPr/>
        </p:nvSpPr>
        <p:spPr>
          <a:xfrm>
            <a:off x="332956" y="168964"/>
            <a:ext cx="13794603" cy="990600"/>
          </a:xfrm>
          <a:prstGeom prst="rect">
            <a:avLst/>
          </a:prstGeom>
        </p:spPr>
        <p:txBody>
          <a:bodyPr lIns="0" tIns="0" rIns="0" bIns="0" rtlCol="0" anchor="t">
            <a:spAutoFit/>
          </a:bodyPr>
          <a:lstStyle/>
          <a:p>
            <a:pPr>
              <a:lnSpc>
                <a:spcPts val="7680"/>
              </a:lnSpc>
            </a:pPr>
            <a:r>
              <a:rPr lang="en-US" sz="6400">
                <a:solidFill>
                  <a:srgbClr val="F7B4A7"/>
                </a:solidFill>
                <a:latin typeface="Josefin Sans Bold"/>
              </a:rPr>
              <a:t>2. Master Data in ERP – Purchase</a:t>
            </a:r>
          </a:p>
        </p:txBody>
      </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a:solidFill>
                  <a:srgbClr val="FFFFFF"/>
                </a:solidFill>
                <a:latin typeface="Josefin Sans Bold"/>
              </a:rPr>
              <a:t>08</a:t>
            </a:r>
          </a:p>
        </p:txBody>
      </p:sp>
      <p:sp>
        <p:nvSpPr>
          <p:cNvPr id="13" name="TextBox 13"/>
          <p:cNvSpPr txBox="1"/>
          <p:nvPr/>
        </p:nvSpPr>
        <p:spPr>
          <a:xfrm>
            <a:off x="1319276" y="1234322"/>
            <a:ext cx="8259824" cy="511291"/>
          </a:xfrm>
          <a:prstGeom prst="rect">
            <a:avLst/>
          </a:prstGeom>
        </p:spPr>
        <p:txBody>
          <a:bodyPr lIns="0" tIns="0" rIns="0" bIns="0" rtlCol="0" anchor="t">
            <a:spAutoFit/>
          </a:bodyPr>
          <a:lstStyle/>
          <a:p>
            <a:pPr>
              <a:lnSpc>
                <a:spcPts val="4196"/>
              </a:lnSpc>
            </a:pPr>
            <a:r>
              <a:rPr lang="en-US" sz="2997">
                <a:solidFill>
                  <a:srgbClr val="94DDDE"/>
                </a:solidFill>
                <a:latin typeface="Josefin Sans Bold Bold"/>
              </a:rPr>
              <a:t>2.1 Vendor Master Data</a:t>
            </a:r>
          </a:p>
        </p:txBody>
      </p:sp>
      <p:sp>
        <p:nvSpPr>
          <p:cNvPr id="14" name="TextBox 14"/>
          <p:cNvSpPr txBox="1"/>
          <p:nvPr/>
        </p:nvSpPr>
        <p:spPr>
          <a:xfrm>
            <a:off x="2075471" y="1867093"/>
            <a:ext cx="4738806" cy="582738"/>
          </a:xfrm>
          <a:prstGeom prst="rect">
            <a:avLst/>
          </a:prstGeom>
        </p:spPr>
        <p:txBody>
          <a:bodyPr lIns="0" tIns="0" rIns="0" bIns="0" rtlCol="0" anchor="t">
            <a:spAutoFit/>
          </a:bodyPr>
          <a:lstStyle/>
          <a:p>
            <a:pPr>
              <a:lnSpc>
                <a:spcPts val="4752"/>
              </a:lnSpc>
            </a:pPr>
            <a:r>
              <a:rPr lang="en-US" sz="3394">
                <a:solidFill>
                  <a:srgbClr val="FEFEFE"/>
                </a:solidFill>
                <a:latin typeface="Josefin Sans Regular"/>
              </a:rPr>
              <a:t>• Purchase information: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1083</Words>
  <Application>Microsoft Office PowerPoint</Application>
  <PresentationFormat>Custom</PresentationFormat>
  <Paragraphs>118</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Josefin Sans Bold Bold</vt:lpstr>
      <vt:lpstr>Source Sans Pro</vt:lpstr>
      <vt:lpstr>Josefin Sans Bold</vt:lpstr>
      <vt:lpstr>Montserrat Extra-Bold Bold</vt:lpstr>
      <vt:lpstr>Calibri</vt:lpstr>
      <vt:lpstr>Josefin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 CHAPTER 3 ERP</dc:title>
  <cp:lastModifiedBy>Xuân Thịnh</cp:lastModifiedBy>
  <cp:revision>2</cp:revision>
  <dcterms:created xsi:type="dcterms:W3CDTF">2006-08-16T00:00:00Z</dcterms:created>
  <dcterms:modified xsi:type="dcterms:W3CDTF">2023-05-11T06:34:56Z</dcterms:modified>
  <dc:identifier>DAFhfFnIQcU</dc:identifier>
</cp:coreProperties>
</file>